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6" r:id="rId2"/>
  </p:sldIdLst>
  <p:sldSz cx="32918400" cy="21945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-4066" y="-5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" name="Shape 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1pPr>
    <a:lvl2pPr indent="2286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2pPr>
    <a:lvl3pPr indent="4572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3pPr>
    <a:lvl4pPr indent="6858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4pPr>
    <a:lvl5pPr indent="9144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5pPr>
    <a:lvl6pPr indent="11430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6pPr>
    <a:lvl7pPr indent="13716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7pPr>
    <a:lvl8pPr indent="16002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8pPr>
    <a:lvl9pPr indent="18288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932045" y="2463799"/>
            <a:ext cx="26334721" cy="5339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56746" tIns="156746" rIns="156746" bIns="156746" anchor="ctr"/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8373725" y="7802880"/>
            <a:ext cx="12893041" cy="14142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56746" tIns="156746" rIns="156746" bIns="156746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30399844" y="20469640"/>
            <a:ext cx="872318" cy="910393"/>
          </a:xfrm>
          <a:prstGeom prst="rect">
            <a:avLst/>
          </a:prstGeom>
          <a:ln w="12700">
            <a:miter lim="400000"/>
          </a:ln>
        </p:spPr>
        <p:txBody>
          <a:bodyPr wrap="none" lIns="156746" tIns="156746" rIns="156746" bIns="156746" anchor="ctr">
            <a:spAutoFit/>
          </a:bodyPr>
          <a:lstStyle>
            <a:lvl1pPr algn="r">
              <a:defRPr sz="41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1174750" marR="0" indent="-1174750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»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2689192" marR="0" indent="-1122328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–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4185191" marR="0" indent="-1049878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5949856" marR="0" indent="-1247681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–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11053409" marR="0" indent="-4782784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»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11510609" marR="0" indent="-4782784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11967809" marR="0" indent="-4782784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12425009" marR="0" indent="-4782784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12882209" marR="0" indent="-4782784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18" Type="http://schemas.openxmlformats.org/officeDocument/2006/relationships/image" Target="../media/image17.jpeg"/><Relationship Id="rId3" Type="http://schemas.openxmlformats.org/officeDocument/2006/relationships/image" Target="../media/image2.png"/><Relationship Id="rId21" Type="http://schemas.openxmlformats.org/officeDocument/2006/relationships/image" Target="../media/image20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17" Type="http://schemas.openxmlformats.org/officeDocument/2006/relationships/image" Target="../media/image16.jpeg"/><Relationship Id="rId2" Type="http://schemas.openxmlformats.org/officeDocument/2006/relationships/image" Target="../media/image1.png"/><Relationship Id="rId16" Type="http://schemas.openxmlformats.org/officeDocument/2006/relationships/image" Target="../media/image15.jpe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24" Type="http://schemas.openxmlformats.org/officeDocument/2006/relationships/image" Target="../media/image23.jp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23" Type="http://schemas.openxmlformats.org/officeDocument/2006/relationships/image" Target="../media/image22.jpeg"/><Relationship Id="rId10" Type="http://schemas.openxmlformats.org/officeDocument/2006/relationships/image" Target="../media/image9.jpeg"/><Relationship Id="rId19" Type="http://schemas.openxmlformats.org/officeDocument/2006/relationships/image" Target="../media/image18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Relationship Id="rId14" Type="http://schemas.openxmlformats.org/officeDocument/2006/relationships/image" Target="../media/image13.jpeg"/><Relationship Id="rId22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2"/>
          <p:cNvGrpSpPr/>
          <p:nvPr/>
        </p:nvGrpSpPr>
        <p:grpSpPr>
          <a:xfrm>
            <a:off x="0" y="0"/>
            <a:ext cx="32918400" cy="4022725"/>
            <a:chOff x="0" y="0"/>
            <a:chExt cx="32918400" cy="4022725"/>
          </a:xfrm>
        </p:grpSpPr>
        <p:sp>
          <p:nvSpPr>
            <p:cNvPr id="20" name="Shape 20"/>
            <p:cNvSpPr/>
            <p:nvPr/>
          </p:nvSpPr>
          <p:spPr>
            <a:xfrm>
              <a:off x="0" y="0"/>
              <a:ext cx="32918400" cy="4022725"/>
            </a:xfrm>
            <a:prstGeom prst="rect">
              <a:avLst/>
            </a:prstGeom>
            <a:solidFill>
              <a:srgbClr val="C00000"/>
            </a:solidFill>
            <a:ln w="25400" cap="flat">
              <a:solidFill>
                <a:srgbClr val="385D8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1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0" y="651374"/>
              <a:ext cx="32918400" cy="27199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9187" tIns="39187" rIns="39187" bIns="39187" numCol="1" anchor="ctr">
              <a:spAutoFit/>
            </a:bodyPr>
            <a:lstStyle/>
            <a:p>
              <a:pPr algn="ctr">
                <a:defRPr sz="82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Artistic Style Transfer</a:t>
              </a:r>
            </a:p>
            <a:p>
              <a:pPr algn="ctr">
                <a:defRPr sz="51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Nicholas Tan, Elias Wang</a:t>
              </a:r>
            </a:p>
            <a:p>
              <a:pPr algn="ctr">
                <a:defRPr sz="41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Department of Electrical Engineering, Stanford University</a:t>
              </a:r>
            </a:p>
          </p:txBody>
        </p:sp>
      </p:grpSp>
      <p:sp>
        <p:nvSpPr>
          <p:cNvPr id="23" name="Shape 23"/>
          <p:cNvSpPr/>
          <p:nvPr/>
        </p:nvSpPr>
        <p:spPr>
          <a:xfrm>
            <a:off x="411162" y="4511675"/>
            <a:ext cx="10870456" cy="8229600"/>
          </a:xfrm>
          <a:prstGeom prst="roundRect">
            <a:avLst>
              <a:gd name="adj" fmla="val 3787"/>
            </a:avLst>
          </a:prstGeom>
          <a:ln w="57150">
            <a:solidFill>
              <a:srgbClr val="C000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11487991" y="4511675"/>
            <a:ext cx="10342193" cy="16928014"/>
          </a:xfrm>
          <a:prstGeom prst="roundRect">
            <a:avLst>
              <a:gd name="adj" fmla="val 3473"/>
            </a:avLst>
          </a:prstGeom>
          <a:ln w="57150">
            <a:solidFill>
              <a:srgbClr val="C000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549274" y="4572000"/>
            <a:ext cx="11726865" cy="853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9187" tIns="39187" rIns="39187" bIns="39187">
            <a:spAutoFit/>
          </a:bodyPr>
          <a:lstStyle>
            <a:lvl1pPr algn="ctr">
              <a:defRPr sz="5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Motivation</a:t>
            </a:r>
          </a:p>
        </p:txBody>
      </p:sp>
      <p:sp>
        <p:nvSpPr>
          <p:cNvPr id="26" name="Shape 26"/>
          <p:cNvSpPr/>
          <p:nvPr/>
        </p:nvSpPr>
        <p:spPr>
          <a:xfrm>
            <a:off x="12933361" y="4572000"/>
            <a:ext cx="8691216" cy="853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9187" tIns="39187" rIns="39187" bIns="39187">
            <a:spAutoFit/>
          </a:bodyPr>
          <a:lstStyle>
            <a:lvl1pPr algn="ctr">
              <a:defRPr sz="5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Algorithm Overview</a:t>
            </a:r>
          </a:p>
        </p:txBody>
      </p:sp>
      <p:sp>
        <p:nvSpPr>
          <p:cNvPr id="27" name="Shape 27"/>
          <p:cNvSpPr/>
          <p:nvPr/>
        </p:nvSpPr>
        <p:spPr>
          <a:xfrm>
            <a:off x="411162" y="13166725"/>
            <a:ext cx="10870456" cy="8291514"/>
          </a:xfrm>
          <a:prstGeom prst="roundRect">
            <a:avLst>
              <a:gd name="adj" fmla="val 3787"/>
            </a:avLst>
          </a:prstGeom>
          <a:ln w="57150">
            <a:solidFill>
              <a:srgbClr val="C000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8" name="Shape 28"/>
          <p:cNvSpPr/>
          <p:nvPr/>
        </p:nvSpPr>
        <p:spPr>
          <a:xfrm>
            <a:off x="617536" y="13208000"/>
            <a:ext cx="11726865" cy="853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9187" tIns="39187" rIns="39187" bIns="39187">
            <a:spAutoFit/>
          </a:bodyPr>
          <a:lstStyle>
            <a:lvl1pPr algn="ctr">
              <a:defRPr sz="5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Related Work</a:t>
            </a:r>
          </a:p>
        </p:txBody>
      </p:sp>
      <p:sp>
        <p:nvSpPr>
          <p:cNvPr id="29" name="Shape 29"/>
          <p:cNvSpPr/>
          <p:nvPr/>
        </p:nvSpPr>
        <p:spPr>
          <a:xfrm>
            <a:off x="22102585" y="4572000"/>
            <a:ext cx="10219730" cy="16928014"/>
          </a:xfrm>
          <a:prstGeom prst="roundRect">
            <a:avLst>
              <a:gd name="adj" fmla="val 3222"/>
            </a:avLst>
          </a:prstGeom>
          <a:ln w="57150">
            <a:solidFill>
              <a:srgbClr val="C000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0" name="Shape 30"/>
          <p:cNvSpPr/>
          <p:nvPr/>
        </p:nvSpPr>
        <p:spPr>
          <a:xfrm>
            <a:off x="23489989" y="4572000"/>
            <a:ext cx="8228823" cy="853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9187" tIns="39187" rIns="39187" bIns="39187">
            <a:spAutoFit/>
          </a:bodyPr>
          <a:lstStyle>
            <a:lvl1pPr algn="ctr">
              <a:defRPr sz="5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Experimental Results</a:t>
            </a:r>
          </a:p>
        </p:txBody>
      </p:sp>
      <p:pic>
        <p:nvPicPr>
          <p:cNvPr id="31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8562" y="5466350"/>
            <a:ext cx="6245735" cy="7094899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Shape 32"/>
          <p:cNvSpPr/>
          <p:nvPr/>
        </p:nvSpPr>
        <p:spPr>
          <a:xfrm>
            <a:off x="685688" y="5425075"/>
            <a:ext cx="3902876" cy="6949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600"/>
            </a:pPr>
            <a:r>
              <a:t>Leon A. Gatys, Alexander S. Ecker, Matthias Bethge</a:t>
            </a:r>
          </a:p>
          <a:p>
            <a:pPr>
              <a:defRPr sz="2600"/>
            </a:pPr>
            <a:endParaRPr/>
          </a:p>
          <a:p>
            <a:pPr>
              <a:defRPr sz="2600"/>
            </a:pPr>
            <a:r>
              <a:t>Using a biologically inspired vision model, called “Deep Neural Networks,” an artificial system can be trained to learn different styles of painting and subsequently recreate images rendered in that style.</a:t>
            </a:r>
          </a:p>
          <a:p>
            <a:pPr>
              <a:defRPr sz="2600"/>
            </a:pPr>
            <a:endParaRPr/>
          </a:p>
          <a:p>
            <a:pPr>
              <a:defRPr sz="2600"/>
            </a:pPr>
            <a:r>
              <a:t>The model is successful because it is able to distinguish between “style” vs. “content”</a:t>
            </a:r>
          </a:p>
        </p:txBody>
      </p:sp>
      <p:pic>
        <p:nvPicPr>
          <p:cNvPr id="33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7759" y="14278466"/>
            <a:ext cx="6245735" cy="62457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 flipH="1">
            <a:off x="7865726" y="19108041"/>
            <a:ext cx="1922874" cy="2472267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hape 35"/>
          <p:cNvSpPr/>
          <p:nvPr/>
        </p:nvSpPr>
        <p:spPr>
          <a:xfrm>
            <a:off x="7184921" y="14102350"/>
            <a:ext cx="3131377" cy="5806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/>
            </a:lvl1pPr>
          </a:lstStyle>
          <a:p>
            <a:r>
              <a:t>Using a modification (Elad) of Texture-Synthesis (Kwatra), it is possible to get fast and comparable style-transfer results. This method focuses on separating information-poor areas to hallucinate the style and high content areas where it keeps the original image</a:t>
            </a:r>
          </a:p>
        </p:txBody>
      </p:sp>
      <p:sp>
        <p:nvSpPr>
          <p:cNvPr id="39" name="Shape 39"/>
          <p:cNvSpPr/>
          <p:nvPr/>
        </p:nvSpPr>
        <p:spPr>
          <a:xfrm>
            <a:off x="15414699" y="13895654"/>
            <a:ext cx="3025323" cy="533157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</p:spPr>
        <p:txBody>
          <a:bodyPr wrap="square" lIns="45718" tIns="45718" rIns="45718" bIns="45718" numCol="1" anchor="t">
            <a:noAutofit/>
          </a:bodyPr>
          <a:lstStyle/>
          <a:p>
            <a:pPr>
              <a:defRPr sz="3900"/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11892677" y="5810865"/>
            <a:ext cx="3105806" cy="56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dirty="0"/>
              <a:t>Content Image</a:t>
            </a:r>
          </a:p>
        </p:txBody>
      </p:sp>
      <p:sp>
        <p:nvSpPr>
          <p:cNvPr id="58" name="Shape 58"/>
          <p:cNvSpPr/>
          <p:nvPr/>
        </p:nvSpPr>
        <p:spPr>
          <a:xfrm>
            <a:off x="15222305" y="5789828"/>
            <a:ext cx="3105806" cy="56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dirty="0"/>
              <a:t>Style Image</a:t>
            </a:r>
          </a:p>
        </p:txBody>
      </p:sp>
      <p:pic>
        <p:nvPicPr>
          <p:cNvPr id="59" name="image4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947549" y="6373530"/>
            <a:ext cx="2291051" cy="2239655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image5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265144" y="6408874"/>
            <a:ext cx="2240165" cy="2240165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Shape 62"/>
          <p:cNvSpPr/>
          <p:nvPr/>
        </p:nvSpPr>
        <p:spPr>
          <a:xfrm>
            <a:off x="15128861" y="9126335"/>
            <a:ext cx="2728453" cy="56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dirty="0"/>
              <a:t>Color transfer</a:t>
            </a:r>
          </a:p>
        </p:txBody>
      </p:sp>
      <p:sp>
        <p:nvSpPr>
          <p:cNvPr id="63" name="Shape 63"/>
          <p:cNvSpPr/>
          <p:nvPr/>
        </p:nvSpPr>
        <p:spPr>
          <a:xfrm>
            <a:off x="18393394" y="9128344"/>
            <a:ext cx="2979739" cy="56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dirty="0"/>
              <a:t>Add noise</a:t>
            </a:r>
          </a:p>
        </p:txBody>
      </p:sp>
      <p:pic>
        <p:nvPicPr>
          <p:cNvPr id="66" name="image9.jpe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246377" y="9713471"/>
            <a:ext cx="2224522" cy="2224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image10.jpe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8440022" y="9772227"/>
            <a:ext cx="2250462" cy="2250462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68"/>
          <p:cNvSpPr/>
          <p:nvPr/>
        </p:nvSpPr>
        <p:spPr>
          <a:xfrm>
            <a:off x="15826007" y="18782503"/>
            <a:ext cx="2974060" cy="1077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dirty="0"/>
              <a:t>Resize </a:t>
            </a:r>
            <a:r>
              <a:rPr lang="en-US" dirty="0"/>
              <a:t>E</a:t>
            </a:r>
            <a:r>
              <a:rPr dirty="0"/>
              <a:t>stimate</a:t>
            </a:r>
            <a:r>
              <a:rPr lang="en-US" dirty="0"/>
              <a:t> (increase scale)</a:t>
            </a:r>
            <a:endParaRPr dirty="0"/>
          </a:p>
        </p:txBody>
      </p:sp>
      <p:pic>
        <p:nvPicPr>
          <p:cNvPr id="74" name="image12.jpe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998175" y="9684813"/>
            <a:ext cx="2219527" cy="218366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" name="Group 2"/>
          <p:cNvGrpSpPr/>
          <p:nvPr/>
        </p:nvGrpSpPr>
        <p:grpSpPr>
          <a:xfrm>
            <a:off x="18784046" y="18871197"/>
            <a:ext cx="1916583" cy="1946659"/>
            <a:chOff x="18473740" y="18145014"/>
            <a:chExt cx="2907981" cy="2953615"/>
          </a:xfrm>
        </p:grpSpPr>
        <p:pic>
          <p:nvPicPr>
            <p:cNvPr id="75" name="image13.jpe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8473740" y="18155696"/>
              <a:ext cx="1152187" cy="115218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6" name="image13.jpe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9082847" y="18799753"/>
              <a:ext cx="2298874" cy="229887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77" name="Shape 77"/>
            <p:cNvSpPr/>
            <p:nvPr/>
          </p:nvSpPr>
          <p:spPr>
            <a:xfrm>
              <a:off x="18473740" y="19288703"/>
              <a:ext cx="609107" cy="1809926"/>
            </a:xfrm>
            <a:prstGeom prst="line">
              <a:avLst/>
            </a:prstGeom>
            <a:ln w="25400">
              <a:solidFill>
                <a:srgbClr val="FF0000"/>
              </a:solidFill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8" tIns="45718" rIns="45718" bIns="45718"/>
            <a:lstStyle/>
            <a:p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19635478" y="18145014"/>
              <a:ext cx="1746243" cy="654737"/>
            </a:xfrm>
            <a:prstGeom prst="line">
              <a:avLst/>
            </a:prstGeom>
            <a:ln w="25400">
              <a:solidFill>
                <a:srgbClr val="FF0000"/>
              </a:solidFill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8" tIns="45718" rIns="45718" bIns="45718"/>
            <a:lstStyle/>
            <a:p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18473740" y="18155696"/>
              <a:ext cx="609107" cy="644056"/>
            </a:xfrm>
            <a:prstGeom prst="line">
              <a:avLst/>
            </a:prstGeom>
            <a:ln w="25400">
              <a:solidFill>
                <a:srgbClr val="FF0000"/>
              </a:solidFill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8" tIns="45718" rIns="45718" bIns="45718"/>
            <a:lstStyle/>
            <a:p>
              <a:endParaRPr/>
            </a:p>
          </p:txBody>
        </p:sp>
      </p:grpSp>
      <p:grpSp>
        <p:nvGrpSpPr>
          <p:cNvPr id="92" name="Group 92"/>
          <p:cNvGrpSpPr/>
          <p:nvPr/>
        </p:nvGrpSpPr>
        <p:grpSpPr>
          <a:xfrm>
            <a:off x="23001878" y="6187528"/>
            <a:ext cx="8184239" cy="13696958"/>
            <a:chOff x="0" y="0"/>
            <a:chExt cx="8184237" cy="13696957"/>
          </a:xfrm>
        </p:grpSpPr>
        <p:pic>
          <p:nvPicPr>
            <p:cNvPr id="80" name="house_night.jp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2794720" y="2817533"/>
              <a:ext cx="2594796" cy="25947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1" name="house_night2.jpg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2794720" y="5579076"/>
              <a:ext cx="2594796" cy="25947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2" name="house_pic.jpg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2794720" y="8340621"/>
              <a:ext cx="2594796" cy="25947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3" name="house_schrei.jpg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2811175" y="11102162"/>
              <a:ext cx="2594796" cy="25947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4" name="night2.jpg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0" y="5579076"/>
              <a:ext cx="2594795" cy="25947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5" name="picasso2.jpg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0" y="8340621"/>
              <a:ext cx="2594795" cy="25947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6" name="image5.jpe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2830403"/>
              <a:ext cx="2594795" cy="25947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7" name="derschrei_small.jpg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0" y="11102162"/>
              <a:ext cx="2594795" cy="25947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8" name="eagle_night.jpg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5589443" y="2817533"/>
              <a:ext cx="2594795" cy="25947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9" name="eagle_night2.jpg"/>
            <p:cNvPicPr>
              <a:picLocks noChangeAspect="1"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5589443" y="5579076"/>
              <a:ext cx="2594795" cy="25947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0" name="image4.jpe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794720" y="0"/>
              <a:ext cx="2594796" cy="25947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1" name="eagles.jpg"/>
            <p:cNvPicPr>
              <a:picLocks noChangeAspect="1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5589443" y="0"/>
              <a:ext cx="2594795" cy="25947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TextBox 1"/>
          <p:cNvSpPr txBox="1"/>
          <p:nvPr/>
        </p:nvSpPr>
        <p:spPr>
          <a:xfrm>
            <a:off x="11733590" y="5273597"/>
            <a:ext cx="3778787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31337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Input:</a:t>
            </a:r>
          </a:p>
        </p:txBody>
      </p:sp>
      <p:sp>
        <p:nvSpPr>
          <p:cNvPr id="93" name="Shape 62"/>
          <p:cNvSpPr/>
          <p:nvPr/>
        </p:nvSpPr>
        <p:spPr>
          <a:xfrm>
            <a:off x="12011976" y="9128828"/>
            <a:ext cx="2728453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lang="en-US" dirty="0"/>
              <a:t>Segmentation</a:t>
            </a:r>
            <a:endParaRPr dirty="0"/>
          </a:p>
        </p:txBody>
      </p:sp>
      <p:sp>
        <p:nvSpPr>
          <p:cNvPr id="94" name="TextBox 93"/>
          <p:cNvSpPr txBox="1"/>
          <p:nvPr/>
        </p:nvSpPr>
        <p:spPr>
          <a:xfrm>
            <a:off x="11736448" y="8619632"/>
            <a:ext cx="3778787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31337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Initialization: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33590" y="11936977"/>
            <a:ext cx="4167938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31337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Loop over</a:t>
            </a: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scales: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2408953" y="12672451"/>
            <a:ext cx="5775099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31337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Loop over</a:t>
            </a: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patch sizes: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64" name="image7.jpeg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15556829" y="14138394"/>
            <a:ext cx="2243049" cy="2243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image8.jpeg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18342284" y="14173950"/>
            <a:ext cx="2292996" cy="229299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3" name="Group 73"/>
          <p:cNvGrpSpPr/>
          <p:nvPr/>
        </p:nvGrpSpPr>
        <p:grpSpPr>
          <a:xfrm>
            <a:off x="12742773" y="14091201"/>
            <a:ext cx="2437984" cy="2321289"/>
            <a:chOff x="0" y="0"/>
            <a:chExt cx="2676614" cy="2548498"/>
          </a:xfrm>
        </p:grpSpPr>
        <p:pic>
          <p:nvPicPr>
            <p:cNvPr id="69" name="image11.jpeg"/>
            <p:cNvPicPr>
              <a:picLocks noChangeAspect="1"/>
            </p:cNvPicPr>
            <p:nvPr/>
          </p:nvPicPr>
          <p:blipFill>
            <a:blip r:embed="rId23">
              <a:extLst/>
            </a:blip>
            <a:stretch>
              <a:fillRect/>
            </a:stretch>
          </p:blipFill>
          <p:spPr>
            <a:xfrm>
              <a:off x="-1" y="-1"/>
              <a:ext cx="1529795" cy="15297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" name="image10.jpe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076124" y="948007"/>
              <a:ext cx="1600491" cy="16004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1" name="Shape 71"/>
            <p:cNvSpPr/>
            <p:nvPr/>
          </p:nvSpPr>
          <p:spPr>
            <a:xfrm>
              <a:off x="661055" y="307311"/>
              <a:ext cx="143140" cy="147664"/>
            </a:xfrm>
            <a:prstGeom prst="rect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2046751" y="1077142"/>
              <a:ext cx="134101" cy="133667"/>
            </a:xfrm>
            <a:prstGeom prst="rect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02" name="Shape 57"/>
          <p:cNvSpPr/>
          <p:nvPr/>
        </p:nvSpPr>
        <p:spPr>
          <a:xfrm>
            <a:off x="12656329" y="13495858"/>
            <a:ext cx="2828910" cy="532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lang="en-US" dirty="0"/>
              <a:t>Patch Matching</a:t>
            </a:r>
            <a:endParaRPr dirty="0"/>
          </a:p>
        </p:txBody>
      </p:sp>
      <p:sp>
        <p:nvSpPr>
          <p:cNvPr id="103" name="Shape 57"/>
          <p:cNvSpPr/>
          <p:nvPr/>
        </p:nvSpPr>
        <p:spPr>
          <a:xfrm>
            <a:off x="15451061" y="13502682"/>
            <a:ext cx="2828910" cy="532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lang="en-US" dirty="0"/>
              <a:t>Style Synthesis</a:t>
            </a:r>
            <a:endParaRPr dirty="0"/>
          </a:p>
        </p:txBody>
      </p:sp>
      <p:sp>
        <p:nvSpPr>
          <p:cNvPr id="104" name="Shape 57"/>
          <p:cNvSpPr/>
          <p:nvPr/>
        </p:nvSpPr>
        <p:spPr>
          <a:xfrm>
            <a:off x="18249469" y="13464003"/>
            <a:ext cx="2828910" cy="532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lang="en-US" dirty="0"/>
              <a:t>Content Fusion</a:t>
            </a:r>
            <a:endParaRPr dirty="0"/>
          </a:p>
        </p:txBody>
      </p:sp>
      <p:sp>
        <p:nvSpPr>
          <p:cNvPr id="106" name="Shape 57"/>
          <p:cNvSpPr/>
          <p:nvPr/>
        </p:nvSpPr>
        <p:spPr>
          <a:xfrm>
            <a:off x="12656329" y="16653193"/>
            <a:ext cx="2828910" cy="532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lang="en-US" dirty="0"/>
              <a:t>Color Transfer</a:t>
            </a:r>
            <a:endParaRPr dirty="0"/>
          </a:p>
        </p:txBody>
      </p:sp>
      <p:sp>
        <p:nvSpPr>
          <p:cNvPr id="107" name="Shape 57"/>
          <p:cNvSpPr/>
          <p:nvPr/>
        </p:nvSpPr>
        <p:spPr>
          <a:xfrm>
            <a:off x="15149399" y="17315655"/>
            <a:ext cx="1727272" cy="532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lang="en-US" dirty="0" err="1"/>
              <a:t>Denoise</a:t>
            </a:r>
            <a:endParaRPr dirty="0"/>
          </a:p>
        </p:txBody>
      </p:sp>
      <p:sp>
        <p:nvSpPr>
          <p:cNvPr id="6" name="Rounded Rectangle 5"/>
          <p:cNvSpPr/>
          <p:nvPr/>
        </p:nvSpPr>
        <p:spPr>
          <a:xfrm>
            <a:off x="12180911" y="13385311"/>
            <a:ext cx="9013213" cy="5187230"/>
          </a:xfrm>
          <a:prstGeom prst="round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31337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733590" y="12517538"/>
            <a:ext cx="9824488" cy="8606012"/>
          </a:xfrm>
          <a:prstGeom prst="round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31337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8540641" y="16573094"/>
            <a:ext cx="1831558" cy="1831558"/>
            <a:chOff x="13071830" y="18659080"/>
            <a:chExt cx="2186988" cy="2186988"/>
          </a:xfrm>
        </p:grpSpPr>
        <p:pic>
          <p:nvPicPr>
            <p:cNvPr id="109" name="image5.jpe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3071830" y="18659080"/>
              <a:ext cx="2186988" cy="218698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8" name="Rectangle 7"/>
            <p:cNvSpPr/>
            <p:nvPr/>
          </p:nvSpPr>
          <p:spPr>
            <a:xfrm>
              <a:off x="14083023" y="19086958"/>
              <a:ext cx="353611" cy="349072"/>
            </a:xfrm>
            <a:prstGeom prst="rect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313372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6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sp>
        <p:nvSpPr>
          <p:cNvPr id="110" name="Shape 57"/>
          <p:cNvSpPr/>
          <p:nvPr/>
        </p:nvSpPr>
        <p:spPr>
          <a:xfrm>
            <a:off x="16820223" y="16509311"/>
            <a:ext cx="1959310" cy="1077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lang="en-US" dirty="0"/>
              <a:t>Increase patch size</a:t>
            </a:r>
            <a:endParaRPr dirty="0"/>
          </a:p>
        </p:txBody>
      </p:sp>
      <p:sp>
        <p:nvSpPr>
          <p:cNvPr id="111" name="Shape 58"/>
          <p:cNvSpPr/>
          <p:nvPr/>
        </p:nvSpPr>
        <p:spPr>
          <a:xfrm>
            <a:off x="18433842" y="5790488"/>
            <a:ext cx="3105806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lang="en-US" dirty="0"/>
              <a:t>Hallucination</a:t>
            </a:r>
            <a:endParaRPr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3842" y="6408874"/>
            <a:ext cx="2244689" cy="224468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31337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31337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31337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31337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172</Words>
  <Application>Microsoft Office PowerPoint</Application>
  <PresentationFormat>Custom</PresentationFormat>
  <Paragraphs>30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Helvetica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Eli</cp:lastModifiedBy>
  <cp:revision>15</cp:revision>
  <dcterms:modified xsi:type="dcterms:W3CDTF">2016-12-06T07:46:25Z</dcterms:modified>
</cp:coreProperties>
</file>